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4" Target="ppt/presentation.xml" Type="http://schemas.openxmlformats.org/officeDocument/2006/relationships/officeDocument"/><Relationship Id="rId3" Target="docProps/core.xml" Type="http://schemas.openxmlformats.org/package/2006/relationships/metadata/core-properties"/><Relationship Id="rId2" Target="docProps/app.xml" Type="http://schemas.openxmlformats.org/officeDocument/2006/relationships/extended-properties"/><Relationship Id="rId1" Target="docProps/thumbnail.jpeg" Type="http://schemas.openxmlformats.org/package/2006/relationships/metadata/thumbnai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92000" cy="6858000"/>
  <p:notesSz cx="6858000" cy="9144000"/>
  <p:defaultTextStyle>
    <a:defPPr>
      <a:defRPr altLang="es-MX" lang="es-MX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autoAdjust="0" sz="15000"/>
    <p:restoredTop sz="94660"/>
  </p:normalViewPr>
  <p:slideViewPr>
    <p:cSldViewPr snapToGrid="0">
      <p:cViewPr varScale="1">
        <p:scale>
          <a:sx d="100" n="68"/>
          <a:sy d="100" n="68"/>
        </p:scale>
        <p:origin x="816" y="6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 standalone="yes"?><Relationships xmlns="http://schemas.openxmlformats.org/package/2006/relationships"><Relationship Id="rId18" Target="slides/slide12.xml" Type="http://schemas.openxmlformats.org/officeDocument/2006/relationships/slide"/><Relationship Id="rId17" Target="slides/slide11.xml" Type="http://schemas.openxmlformats.org/officeDocument/2006/relationships/slide"/><Relationship Id="rId16" Target="slides/slide10.xml" Type="http://schemas.openxmlformats.org/officeDocument/2006/relationships/slide"/><Relationship Id="rId15" Target="slides/slide9.xml" Type="http://schemas.openxmlformats.org/officeDocument/2006/relationships/slide"/><Relationship Id="rId14" Target="slides/slide8.xml" Type="http://schemas.openxmlformats.org/officeDocument/2006/relationships/slide"/><Relationship Id="rId13" Target="slides/slide7.xml" Type="http://schemas.openxmlformats.org/officeDocument/2006/relationships/slide"/><Relationship Id="rId12" Target="slides/slide6.xml" Type="http://schemas.openxmlformats.org/officeDocument/2006/relationships/slide"/><Relationship Id="rId11" Target="slides/slide5.xml" Type="http://schemas.openxmlformats.org/officeDocument/2006/relationships/slide"/><Relationship Id="rId10" Target="slides/slide4.xml" Type="http://schemas.openxmlformats.org/officeDocument/2006/relationships/slide"/><Relationship Id="rId9" Target="slides/slide3.xml" Type="http://schemas.openxmlformats.org/officeDocument/2006/relationships/slide"/><Relationship Id="rId8" Target="slides/slide2.xml" Type="http://schemas.openxmlformats.org/officeDocument/2006/relationships/slide"/><Relationship Id="rId7" Target="slides/slide1.xml" Type="http://schemas.openxmlformats.org/officeDocument/2006/relationships/slide"/><Relationship Id="rId6" Target="notesMasters/notesMaster1.xml" Type="http://schemas.openxmlformats.org/officeDocument/2006/relationships/notesMaster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1" Target="theme/theme1.xml" Type="http://schemas.openxmlformats.org/officeDocument/2006/relationships/theme"/></Relationships>
</file>

<file path=ppt/media/image1.jpg>
</file>

<file path=ppt/media/image10.png>
</file>

<file path=ppt/media/image11.jpeg>
</file>

<file path=ppt/media/image12.png>
</file>

<file path=ppt/media/image13.jpg>
</file>

<file path=ppt/media/image14.jpg>
</file>

<file path=ppt/media/image2.jpeg>
</file>

<file path=ppt/media/image3.jpeg>
</file>

<file path=ppt/media/image4.jpe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es-MX" lang="es-MX"/>
          </a:p>
        </p:txBody>
      </p:sp>
      <p:sp>
        <p:nvSpPr>
          <p:cNvPr id="3" name="Marcador de fecha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r">
              <a:defRPr sz="1200"/>
            </a:lvl1pPr>
          </a:lstStyle>
          <a:p>
            <a:fld id="{345BC51B-0485-46E5-95F3-AEBF56EA181E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4" name="Marcador de imagen de diapositiva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numCol="1" rIns="91440" rtlCol="0" tIns="45720" vert="horz"/>
          <a:lstStyle/>
          <a:p>
            <a:endParaRPr altLang="es-MX" lang="es-MX"/>
          </a:p>
        </p:txBody>
      </p:sp>
      <p:sp>
        <p:nvSpPr>
          <p:cNvPr id="5" name="Marcador de notas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numCol="1" rIns="91440" rtlCol="0" tIns="45720" vert="horz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es-MX"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r">
              <a:defRPr sz="1200"/>
            </a:lvl1pPr>
          </a:lstStyle>
          <a:p>
            <a:fld id="{2B4B04AB-349A-4728-952A-4FF77F0E332E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649365453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2" Target="../slides/slide2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2" Target="../slides/slide3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2" Target="../slides/slide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2" Target="../slides/slide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es-MX" dirty="0" lang="es-MX"/>
              <a:t>Resolución</a:t>
            </a:r>
            <a:r>
              <a:rPr altLang="es-MX" baseline="0" dirty="0" lang="es-MX"/>
              <a:t> de problemas conocidos en el menor tiempo posible y de manera eficiente.</a:t>
            </a:r>
          </a:p>
          <a:p>
            <a:r>
              <a:rPr altLang="es-MX" baseline="0" dirty="0" lang="es-MX"/>
              <a:t>DEPORTE MENTAL practicado en concursos mil.</a:t>
            </a:r>
          </a:p>
          <a:p>
            <a:endParaRPr altLang="es-MX" dirty="0"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2B4B04AB-349A-4728-952A-4FF77F0E332E}" type="slidenum">
              <a:rPr altLang="es-MX" lang="es-MX" smtClean="0"/>
              <a:t>2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099345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es-MX" dirty="0" lang="es-MX"/>
              <a:t>Cómo</a:t>
            </a:r>
            <a:r>
              <a:rPr altLang="es-MX" baseline="0" dirty="0" lang="es-MX"/>
              <a:t> funciona el concurso.</a:t>
            </a:r>
          </a:p>
          <a:p>
            <a:r>
              <a:rPr altLang="es-MX" baseline="0" dirty="0" lang="es-MX"/>
              <a:t>Reglas: equipo, una computadora.</a:t>
            </a:r>
          </a:p>
          <a:p>
            <a:r>
              <a:rPr altLang="es-MX" baseline="0" dirty="0" lang="es-MX"/>
              <a:t>Conjunto de problemas que se revisan a través de las salidas.</a:t>
            </a:r>
            <a:endParaRPr altLang="es-MX" dirty="0"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2B4B04AB-349A-4728-952A-4FF77F0E332E}" type="slidenum">
              <a:rPr altLang="es-MX" lang="es-MX" smtClean="0"/>
              <a:t>3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651966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altLang="es-MX" dirty="0"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2B4B04AB-349A-4728-952A-4FF77F0E332E}" type="slidenum">
              <a:rPr altLang="es-MX" lang="es-MX" smtClean="0"/>
              <a:t>5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124216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altLang="es-MX" dirty="0"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2B4B04AB-349A-4728-952A-4FF77F0E332E}" type="slidenum">
              <a:rPr altLang="es-MX" lang="es-MX" smtClean="0"/>
              <a:t>6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342509962"/>
      </p:ext>
    </p:extLst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 numCol="1"/>
          <a:lstStyle>
            <a:lvl1pPr algn="ctr">
              <a:defRPr sz="6000"/>
            </a:lvl1pPr>
          </a:lstStyle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Subtítulo 2"/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 numCol="1"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s-ES" lang="es-ES"/>
              <a:t>Haga clic para editar el estilo de subtítulo del patrón</a:t>
            </a:r>
            <a:endParaRPr altLang="es-MX" lang="es-MX"/>
          </a:p>
        </p:txBody>
      </p:sp>
      <p:sp>
        <p:nvSpPr>
          <p:cNvPr id="4" name="Marcador de fecha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404889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fecha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68446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numCol="1" vert="eaVert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numCol="1" vert="eaVert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fecha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327561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fecha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290366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 numCol="1"/>
          <a:lstStyle>
            <a:lvl1pPr>
              <a:defRPr sz="6000"/>
            </a:lvl1pPr>
          </a:lstStyle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texto 2"/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 numCol="1"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s-ES"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78470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 numCol="1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contenido 3"/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 numCol="1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5" name="Marcador de fecha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399970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numCol="1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texto 2"/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s-ES"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 numCol="1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5" name="Marcador de texto 4"/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s-ES"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 numCol="1"/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7" name="Marcador de fecha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92822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fecha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253696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68816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texto 3"/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s-ES"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38758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s-MX" lang="es-MX"/>
          </a:p>
        </p:txBody>
      </p:sp>
      <p:sp>
        <p:nvSpPr>
          <p:cNvPr id="4" name="Marcador de texto 3"/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s-ES"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es-MX"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167868001"/>
      </p:ext>
    </p:extLst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numCol="1" rIns="91440" rtlCol="0" tIns="45720" vert="horz">
            <a:normAutofit/>
          </a:bodyPr>
          <a:lstStyle/>
          <a:p>
            <a:r>
              <a:rPr altLang="es-ES" lang="es-ES"/>
              <a:t>Haga clic para modificar el estilo de título del patrón</a:t>
            </a:r>
            <a:endParaRPr altLang="es-MX" lang="es-MX"/>
          </a:p>
        </p:txBody>
      </p:sp>
      <p:sp>
        <p:nvSpPr>
          <p:cNvPr id="3" name="Marcador de texto 2"/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numCol="1" rIns="91440" rtlCol="0" tIns="45720" vert="horz">
            <a:normAutofit/>
          </a:bodyPr>
          <a:lstStyle/>
          <a:p>
            <a:pPr lvl="0"/>
            <a:r>
              <a:rPr altLang="es-ES" lang="es-ES"/>
              <a:t>Editar el estilo de texto del patrón</a:t>
            </a:r>
          </a:p>
          <a:p>
            <a:pPr lvl="1"/>
            <a:r>
              <a:rPr altLang="es-ES" lang="es-ES"/>
              <a:t>Segundo nivel</a:t>
            </a:r>
          </a:p>
          <a:p>
            <a:pPr lvl="2"/>
            <a:r>
              <a:rPr altLang="es-ES" lang="es-ES"/>
              <a:t>Tercer nivel</a:t>
            </a:r>
          </a:p>
          <a:p>
            <a:pPr lvl="3"/>
            <a:r>
              <a:rPr altLang="es-ES" lang="es-ES"/>
              <a:t>Cuarto nivel</a:t>
            </a:r>
          </a:p>
          <a:p>
            <a:pPr lvl="4"/>
            <a:r>
              <a:rPr altLang="es-ES" lang="es-ES"/>
              <a:t>Quinto nivel</a:t>
            </a:r>
            <a:endParaRPr altLang="es-MX" lang="es-MX"/>
          </a:p>
        </p:txBody>
      </p:sp>
      <p:sp>
        <p:nvSpPr>
          <p:cNvPr id="4" name="Marcador de fecha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09841-4C99-49B3-9FEC-D0F8288F1D1A}" type="datetimeFigureOut">
              <a:rPr altLang="es-MX" lang="es-MX" smtClean="0"/>
              <a:t>07/02/2017</a:t>
            </a:fld>
            <a:endParaRPr altLang="es-MX"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s-MX"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14A6D-F428-49C4-80D1-478065780EF1}" type="slidenum">
              <a:rPr altLang="es-MX" lang="es-MX" smtClean="0"/>
              <a:t>‹Nº›</a:t>
            </a:fld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14669867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altLang="es-MX" lang="es-MX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arget="../media/image1.jpg" Type="http://schemas.openxmlformats.org/officeDocument/2006/relationships/image"/><Relationship Id="rId1" Target="../slideLayouts/slideLayout1.xml" Type="http://schemas.openxmlformats.org/officeDocument/2006/relationships/slideLayout"/></Relationships>
</file>

<file path=ppt/slides/_rels/slide10.xml.rels><?xml version="1.0" encoding="UTF-8" standalone="yes"?>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<Relationships xmlns="http://schemas.openxmlformats.org/package/2006/relationships"><Relationship Id="rId3" Target="../media/image14.jpg" Type="http://schemas.openxmlformats.org/officeDocument/2006/relationships/image"/><Relationship Id="rId2" Target="../media/image13.jpg" Type="http://schemas.openxmlformats.org/officeDocument/2006/relationships/image"/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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2" Target="../notesSlides/notesSlide1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5" Target="../media/image4.jpeg" Type="http://schemas.openxmlformats.org/officeDocument/2006/relationships/image"/><Relationship Id="rId4" Target="../media/image3.jpeg" Type="http://schemas.openxmlformats.org/officeDocument/2006/relationships/image"/><Relationship Id="rId3" Target="../media/image2.jpe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2" Target="../notesSlides/notesSlide3.xml" Type="http://schemas.openxmlformats.org/officeDocument/2006/relationships/notesSlide"/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3" Target="../media/image5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5" Target="../media/image9.png" Type="http://schemas.openxmlformats.org/officeDocument/2006/relationships/image"/><Relationship Id="rId4" Target="../media/image8.jpg" Type="http://schemas.openxmlformats.org/officeDocument/2006/relationships/image"/><Relationship Id="rId3" Target="../media/image7.jpg" Type="http://schemas.openxmlformats.org/officeDocument/2006/relationships/image"/><Relationship Id="rId2" Target="../media/image6.jpeg" Type="http://schemas.openxmlformats.org/officeDocument/2006/relationships/image"/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<Relationships xmlns="http://schemas.openxmlformats.org/package/2006/relationships"><Relationship Id="rId4" Target="../media/image12.png" Type="http://schemas.openxmlformats.org/officeDocument/2006/relationships/image"/><Relationship Id="rId3" Target="../media/image11.jpeg" Type="http://schemas.openxmlformats.org/officeDocument/2006/relationships/image"/><Relationship Id="rId2" Target="../media/image10.png" Type="http://schemas.openxmlformats.org/officeDocument/2006/relationships/image"/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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" r="9091" t="15212"/>
          <a:stretch/>
        </p:blipFill>
        <p:spPr>
          <a:xfrm>
            <a:off x="4818888" y="-479"/>
            <a:ext cx="7373112" cy="6857989"/>
          </a:xfrm>
          <a:prstGeom prst="rect">
            <a:avLst/>
          </a:prstGeom>
        </p:spPr>
      </p:pic>
      <p:sp>
        <p:nvSpPr>
          <p:cNvPr id="6" name="Freeform 8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fmla="*/ 0 w 8078051" name="connsiteX0"/>
              <a:gd fmla="*/ 0 h 5829300" name="connsiteY0"/>
              <a:gd fmla="*/ 4453793 w 8078051" name="connsiteX1"/>
              <a:gd fmla="*/ 0 h 5829300" name="connsiteY1"/>
              <a:gd fmla="*/ 5363426 w 8078051" name="connsiteX2"/>
              <a:gd fmla="*/ 0 h 5829300" name="connsiteY2"/>
              <a:gd fmla="*/ 5368184 w 8078051" name="connsiteX3"/>
              <a:gd fmla="*/ 0 h 5829300" name="connsiteY3"/>
              <a:gd fmla="*/ 8078051 w 8078051" name="connsiteX4"/>
              <a:gd fmla="*/ 5829300 h 5829300" name="connsiteY4"/>
              <a:gd fmla="*/ 1743926 w 8078051" name="connsiteX5"/>
              <a:gd fmla="*/ 5829300 h 5829300" name="connsiteY5"/>
              <a:gd fmla="*/ 1744148 w 8078051" name="connsiteX6"/>
              <a:gd fmla="*/ 5828822 h 5829300" name="connsiteY6"/>
              <a:gd fmla="*/ 0 w 8078051" name="connsiteX7"/>
              <a:gd fmla="*/ 5828822 h 5829300" name="connsiteY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b="b" l="l" r="r" t="t"/>
            <a:pathLst>
              <a:path h="5829300" w="8078051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sp>
        <p:nvSpPr>
          <p:cNvPr id="7" name="Freeform 11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fmla="*/ 0 w 8078052" name="connsiteX0"/>
              <a:gd fmla="*/ 0 h 6858478" name="connsiteY0"/>
              <a:gd fmla="*/ 3829872 w 8078052" name="connsiteX1"/>
              <a:gd fmla="*/ 0 h 6858478" name="connsiteY1"/>
              <a:gd fmla="*/ 4896100 w 8078052" name="connsiteX2"/>
              <a:gd fmla="*/ 0 h 6858478" name="connsiteY2"/>
              <a:gd fmla="*/ 4901677 w 8078052" name="connsiteX3"/>
              <a:gd fmla="*/ 0 h 6858478" name="connsiteY3"/>
              <a:gd fmla="*/ 8078052 w 8078052" name="connsiteX4"/>
              <a:gd fmla="*/ 6858478 h 6858478" name="connsiteY4"/>
              <a:gd fmla="*/ 653497 w 8078052" name="connsiteX5"/>
              <a:gd fmla="*/ 6858478 h 6858478" name="connsiteY5"/>
              <a:gd fmla="*/ 653757 w 8078052" name="connsiteX6"/>
              <a:gd fmla="*/ 6857916 h 6858478" name="connsiteY6"/>
              <a:gd fmla="*/ 0 w 8078052" name="connsiteX7"/>
              <a:gd fmla="*/ 6857916 h 6858478" name="connsiteY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b="b" l="l" r="r" t="t"/>
            <a:pathLst>
              <a:path h="6858478" w="8078052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7105" y="1688029"/>
            <a:ext cx="5024889" cy="3480972"/>
          </a:xfrm>
        </p:spPr>
        <p:txBody>
          <a:bodyPr anchor="t" numCol="1">
            <a:normAutofit fontScale="90000"/>
          </a:bodyPr>
          <a:lstStyle/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Grupo de Algoritmia Avanzada </a:t>
            </a:r>
            <a:r>
              <a:rPr altLang="es-MX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y </a:t>
            </a:r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Programación Competitiva</a:t>
            </a:r>
          </a:p>
        </p:txBody>
      </p:sp>
    </p:spTree>
    <p:extLst>
      <p:ext uri="{BB962C8B-B14F-4D97-AF65-F5344CB8AC3E}">
        <p14:creationId xmlns:p14="http://schemas.microsoft.com/office/powerpoint/2010/main" val="1416724463"/>
      </p:ext>
    </p:extLst>
  </p:cSld>
  <p:clrMapOvr>
    <a:overrideClrMapping accent1="accent1" accent2="accent2" accent3="accent3" accent4="accent4" accent5="accent5" accent6="accent6" bg1="dk1" bg2="dk2" folHlink="folHlink" hlink="hlink" tx1="lt1" tx2="lt2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07331" y="984645"/>
            <a:ext cx="11579867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3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Ejercicio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342385" y="2304664"/>
            <a:ext cx="9509760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¿Cuántas palabras distintas es posible formar con la palabra OTORRINOLARINGOLOGÍA?</a:t>
            </a:r>
          </a:p>
        </p:txBody>
      </p:sp>
    </p:spTree>
    <p:extLst>
      <p:ext uri="{BB962C8B-B14F-4D97-AF65-F5344CB8AC3E}">
        <p14:creationId xmlns:p14="http://schemas.microsoft.com/office/powerpoint/2010/main" val="1834080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065678" y="998757"/>
            <a:ext cx="6063173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3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Ejercicio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342385" y="2304664"/>
            <a:ext cx="9509760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altLang="es-MX" dirty="0" lang="es-MX" sz="40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01" y="2388349"/>
            <a:ext cx="1407795" cy="247266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425" y="2341805"/>
            <a:ext cx="1407600" cy="2565752"/>
          </a:xfrm>
          <a:prstGeom prst="rect">
            <a:avLst/>
          </a:prstGeom>
        </p:spPr>
      </p:pic>
      <p:sp>
        <p:nvSpPr>
          <p:cNvPr id="6" name="Flecha derecha 5"/>
          <p:cNvSpPr/>
          <p:nvPr/>
        </p:nvSpPr>
        <p:spPr>
          <a:xfrm>
            <a:off x="5061473" y="3079448"/>
            <a:ext cx="2028644" cy="1062246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2797244" y="4923689"/>
            <a:ext cx="2057307" cy="37982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3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Entrada</a:t>
            </a: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195571" y="4928655"/>
            <a:ext cx="2057307" cy="37982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3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Salida</a:t>
            </a:r>
          </a:p>
        </p:txBody>
      </p:sp>
    </p:spTree>
    <p:extLst>
      <p:ext uri="{BB962C8B-B14F-4D97-AF65-F5344CB8AC3E}">
        <p14:creationId xmlns:p14="http://schemas.microsoft.com/office/powerpoint/2010/main" val="3220638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33378" y="910645"/>
            <a:ext cx="9242474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3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Ejercicio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422031" y="1643480"/>
            <a:ext cx="11465169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altLang="es-MX" dirty="0" i="1" lang="es-MX" sz="53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399735" y="2072592"/>
            <a:ext cx="9509760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Sea la igualdad:</a:t>
            </a:r>
            <a:b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</a:br>
            <a:r>
              <a:rPr altLang="es-MX" dirty="0" i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a + b + c = n</a:t>
            </a:r>
            <a:endParaRPr altLang="es-MX" dirty="0" lang="es-MX" sz="40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  <a:p>
            <a:pPr algn="ctr"/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 donde </a:t>
            </a:r>
            <a:r>
              <a:rPr altLang="es-MX" dirty="0" i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a, b </a:t>
            </a:r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y </a:t>
            </a:r>
            <a:r>
              <a:rPr altLang="es-MX" dirty="0" i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c </a:t>
            </a:r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son tres enteros no negativos y n es un número natural. ¿Cuántas ternas </a:t>
            </a:r>
            <a:r>
              <a:rPr altLang="es-MX" dirty="0" i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(a, b, c)</a:t>
            </a:r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 existen? </a:t>
            </a:r>
            <a:endParaRPr altLang="es-MX" dirty="0" i="1" lang="es-MX" sz="40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299522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1575581" y="2546158"/>
            <a:ext cx="9144000" cy="2082112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97500"/>
          </a:bodyPr>
          <a:lstStyle>
            <a:lvl1pPr algn="ctr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¿Qué es la Programación Competitiva?</a:t>
            </a:r>
          </a:p>
        </p:txBody>
      </p:sp>
    </p:spTree>
    <p:extLst>
      <p:ext uri="{BB962C8B-B14F-4D97-AF65-F5344CB8AC3E}">
        <p14:creationId xmlns:p14="http://schemas.microsoft.com/office/powerpoint/2010/main" val="34528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2626765" y="1054982"/>
            <a:ext cx="2928802" cy="745682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97500" lnSpcReduction="10000"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Concursos</a:t>
            </a:r>
          </a:p>
        </p:txBody>
      </p:sp>
      <p:sp>
        <p:nvSpPr>
          <p:cNvPr id="5" name="Flecha derecha 4"/>
          <p:cNvSpPr/>
          <p:nvPr/>
        </p:nvSpPr>
        <p:spPr>
          <a:xfrm>
            <a:off x="1626785" y="2560319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203561" y="2419642"/>
            <a:ext cx="2860808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ACM-ICPC</a:t>
            </a:r>
          </a:p>
        </p:txBody>
      </p:sp>
      <p:sp>
        <p:nvSpPr>
          <p:cNvPr id="7" name="Flecha derecha 6"/>
          <p:cNvSpPr/>
          <p:nvPr/>
        </p:nvSpPr>
        <p:spPr>
          <a:xfrm>
            <a:off x="1626785" y="3179297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2203561" y="3038620"/>
            <a:ext cx="4309782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Concursos Internos</a:t>
            </a:r>
          </a:p>
        </p:txBody>
      </p:sp>
      <p:sp>
        <p:nvSpPr>
          <p:cNvPr id="9" name="Flecha derecha 8"/>
          <p:cNvSpPr/>
          <p:nvPr/>
        </p:nvSpPr>
        <p:spPr>
          <a:xfrm>
            <a:off x="1626785" y="3798275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0" name="Flecha derecha 9"/>
          <p:cNvSpPr/>
          <p:nvPr/>
        </p:nvSpPr>
        <p:spPr>
          <a:xfrm>
            <a:off x="1626785" y="4417253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1" name="Flecha derecha 10"/>
          <p:cNvSpPr/>
          <p:nvPr/>
        </p:nvSpPr>
        <p:spPr>
          <a:xfrm>
            <a:off x="1626785" y="5036231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2203560" y="3657598"/>
            <a:ext cx="5041301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Facebook Hacker Cup</a:t>
            </a:r>
          </a:p>
        </p:txBody>
      </p:sp>
      <p:sp>
        <p:nvSpPr>
          <p:cNvPr id="13" name="Título 1"/>
          <p:cNvSpPr txBox="1">
            <a:spLocks/>
          </p:cNvSpPr>
          <p:nvPr/>
        </p:nvSpPr>
        <p:spPr>
          <a:xfrm>
            <a:off x="2203561" y="4276576"/>
            <a:ext cx="4309782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Google </a:t>
            </a:r>
            <a:r>
              <a:rPr altLang="es-MX" dirty="0" err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Code</a:t>
            </a:r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 </a:t>
            </a:r>
            <a:r>
              <a:rPr altLang="es-MX" dirty="0" err="1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Jam</a:t>
            </a:r>
            <a:endParaRPr altLang="es-MX" dirty="0" lang="es-MX" sz="40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2203561" y="4895554"/>
            <a:ext cx="4309782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Maratones RPC</a:t>
            </a:r>
          </a:p>
        </p:txBody>
      </p:sp>
      <p:pic>
        <p:nvPicPr>
          <p:cNvPr descr="Resultado de imagen para google code jam" id="1030" name="Picture 6"/>
          <p:cNvPicPr>
            <a:picLocks noChangeArrowheads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60788" y="4698631"/>
            <a:ext cx="4131212" cy="215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descr="Imagen relacionada" id="18" name="Picture 2"/>
          <p:cNvPicPr>
            <a:picLocks noChangeArrowheads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60788" y="2443426"/>
            <a:ext cx="4131212" cy="225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descr="Resultado de imagen para acm icpc" id="21" name="Picture 2"/>
          <p:cNvPicPr>
            <a:picLocks noChangeArrowheads="1"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60788" y="0"/>
            <a:ext cx="4131212" cy="244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08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455564" y="1040913"/>
            <a:ext cx="3281667" cy="844157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97500"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ACM-ICPC</a:t>
            </a:r>
          </a:p>
        </p:txBody>
      </p:sp>
      <p:sp>
        <p:nvSpPr>
          <p:cNvPr id="4" name="Rectángulo redondeado 3"/>
          <p:cNvSpPr/>
          <p:nvPr/>
        </p:nvSpPr>
        <p:spPr>
          <a:xfrm>
            <a:off x="1038756" y="2686928"/>
            <a:ext cx="2546252" cy="1800665"/>
          </a:xfrm>
          <a:prstGeom prst="roundRect">
            <a:avLst/>
          </a:prstGeom>
          <a:solidFill>
            <a:schemeClr val="accent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148971" y="3221454"/>
            <a:ext cx="2296532" cy="970718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52500" lnSpcReduction="20000"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4 Clasificatorios</a:t>
            </a:r>
          </a:p>
        </p:txBody>
      </p:sp>
      <p:sp>
        <p:nvSpPr>
          <p:cNvPr id="5" name="Flecha derecha 4"/>
          <p:cNvSpPr/>
          <p:nvPr/>
        </p:nvSpPr>
        <p:spPr>
          <a:xfrm>
            <a:off x="3714784" y="3101901"/>
            <a:ext cx="1026942" cy="970718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8" name="Rectángulo redondeado 7"/>
          <p:cNvSpPr/>
          <p:nvPr/>
        </p:nvSpPr>
        <p:spPr>
          <a:xfrm>
            <a:off x="4858089" y="2686928"/>
            <a:ext cx="2546252" cy="1800665"/>
          </a:xfrm>
          <a:prstGeom prst="roundRect">
            <a:avLst/>
          </a:prstGeom>
          <a:solidFill>
            <a:schemeClr val="accent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5157405" y="3221453"/>
            <a:ext cx="1957357" cy="97071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38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Regional</a:t>
            </a:r>
          </a:p>
        </p:txBody>
      </p:sp>
      <p:sp>
        <p:nvSpPr>
          <p:cNvPr id="10" name="Rectángulo redondeado 9"/>
          <p:cNvSpPr/>
          <p:nvPr/>
        </p:nvSpPr>
        <p:spPr>
          <a:xfrm>
            <a:off x="8677423" y="2686929"/>
            <a:ext cx="2546252" cy="1800665"/>
          </a:xfrm>
          <a:prstGeom prst="roundRect">
            <a:avLst/>
          </a:prstGeom>
          <a:solidFill>
            <a:schemeClr val="accent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9069370" y="3221454"/>
            <a:ext cx="1957357" cy="970718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60000" lnSpcReduction="20000"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Finales Mundiales</a:t>
            </a:r>
          </a:p>
        </p:txBody>
      </p:sp>
      <p:sp>
        <p:nvSpPr>
          <p:cNvPr id="12" name="Flecha derecha 11"/>
          <p:cNvSpPr/>
          <p:nvPr/>
        </p:nvSpPr>
        <p:spPr>
          <a:xfrm>
            <a:off x="7527411" y="3101901"/>
            <a:ext cx="1026942" cy="970718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</p:spTree>
    <p:extLst>
      <p:ext uri="{BB962C8B-B14F-4D97-AF65-F5344CB8AC3E}">
        <p14:creationId xmlns:p14="http://schemas.microsoft.com/office/powerpoint/2010/main" val="36196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07333" y="534478"/>
            <a:ext cx="11884667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3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Áreas de la Programación Competitiva</a:t>
            </a:r>
          </a:p>
        </p:txBody>
      </p:sp>
      <p:sp>
        <p:nvSpPr>
          <p:cNvPr id="3" name="Flecha derecha 2"/>
          <p:cNvSpPr/>
          <p:nvPr/>
        </p:nvSpPr>
        <p:spPr>
          <a:xfrm>
            <a:off x="3174230" y="1786597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3751006" y="1645920"/>
            <a:ext cx="5041300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Estructuras de Datos</a:t>
            </a:r>
          </a:p>
          <a:p>
            <a:endParaRPr altLang="es-MX" dirty="0" lang="es-MX" sz="4000">
              <a:solidFill>
                <a:schemeClr val="accent1">
                  <a:lumMod val="20000"/>
                  <a:lumOff val="80000"/>
                </a:schemeClr>
              </a:solidFill>
              <a:latin charset="0" panose="020E0602020502020306" pitchFamily="34" typeface="Berlin Sans FB"/>
              <a:cs charset="0" panose="020B0502040204020203" pitchFamily="34" typeface="Segoe UI"/>
            </a:endParaRPr>
          </a:p>
        </p:txBody>
      </p:sp>
      <p:sp>
        <p:nvSpPr>
          <p:cNvPr id="5" name="Flecha derecha 4"/>
          <p:cNvSpPr/>
          <p:nvPr/>
        </p:nvSpPr>
        <p:spPr>
          <a:xfrm>
            <a:off x="3174230" y="2405575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3751005" y="2264898"/>
            <a:ext cx="6729423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Paradigmas de Programación</a:t>
            </a:r>
          </a:p>
        </p:txBody>
      </p:sp>
      <p:sp>
        <p:nvSpPr>
          <p:cNvPr id="7" name="Flecha derecha 6"/>
          <p:cNvSpPr/>
          <p:nvPr/>
        </p:nvSpPr>
        <p:spPr>
          <a:xfrm>
            <a:off x="3174230" y="3024553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8" name="Flecha derecha 7"/>
          <p:cNvSpPr/>
          <p:nvPr/>
        </p:nvSpPr>
        <p:spPr>
          <a:xfrm>
            <a:off x="3174230" y="3643531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9" name="Flecha derecha 8"/>
          <p:cNvSpPr/>
          <p:nvPr/>
        </p:nvSpPr>
        <p:spPr>
          <a:xfrm>
            <a:off x="3174230" y="4262509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3751005" y="2883876"/>
            <a:ext cx="5041301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Teoría de Números</a:t>
            </a: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3751005" y="3502854"/>
            <a:ext cx="5829091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Programación Dinámica</a:t>
            </a: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3751005" y="4121832"/>
            <a:ext cx="5041300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Matemáticas Discretas</a:t>
            </a:r>
          </a:p>
        </p:txBody>
      </p:sp>
      <p:sp>
        <p:nvSpPr>
          <p:cNvPr id="13" name="Flecha derecha 12"/>
          <p:cNvSpPr/>
          <p:nvPr/>
        </p:nvSpPr>
        <p:spPr>
          <a:xfrm>
            <a:off x="3174229" y="4881487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3751006" y="4740810"/>
            <a:ext cx="4309782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Teoría de Gráficas</a:t>
            </a:r>
          </a:p>
        </p:txBody>
      </p:sp>
      <p:sp>
        <p:nvSpPr>
          <p:cNvPr id="16" name="Flecha derecha 15"/>
          <p:cNvSpPr/>
          <p:nvPr/>
        </p:nvSpPr>
        <p:spPr>
          <a:xfrm>
            <a:off x="3174228" y="5500465"/>
            <a:ext cx="427097" cy="337624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dir="t" rig="contrasting">
              <a:rot lat="0" lon="0" rev="7800000"/>
            </a:lightRig>
          </a:scene3d>
          <a:sp3d>
            <a:bevelT h="139700" w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es-MX" lang="es-MX"/>
          </a:p>
        </p:txBody>
      </p:sp>
      <p:sp>
        <p:nvSpPr>
          <p:cNvPr id="19" name="Título 1"/>
          <p:cNvSpPr txBox="1">
            <a:spLocks/>
          </p:cNvSpPr>
          <p:nvPr/>
        </p:nvSpPr>
        <p:spPr>
          <a:xfrm>
            <a:off x="3751005" y="5359788"/>
            <a:ext cx="6588747" cy="618978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40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Análisis de Algoritmos</a:t>
            </a:r>
          </a:p>
        </p:txBody>
      </p:sp>
    </p:spTree>
    <p:extLst>
      <p:ext uri="{BB962C8B-B14F-4D97-AF65-F5344CB8AC3E}">
        <p14:creationId xmlns:p14="http://schemas.microsoft.com/office/powerpoint/2010/main" val="2197254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 b="-30000" t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852392" y="2757174"/>
            <a:ext cx="4546021" cy="858224"/>
          </a:xfrm>
          <a:prstGeom prst="rect">
            <a:avLst/>
          </a:prstGeom>
        </p:spPr>
        <p:txBody>
          <a:bodyPr anchor="t" bIns="45720" lIns="91440" numCol="1" rIns="91440" rtlCol="0" tIns="45720" vert="horz">
            <a:noAutofit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altLang="es-MX" dirty="0" lang="es-MX" sz="5300">
                <a:solidFill>
                  <a:srgbClr val="002060"/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Beneficios</a:t>
            </a:r>
          </a:p>
        </p:txBody>
      </p:sp>
    </p:spTree>
    <p:extLst>
      <p:ext uri="{BB962C8B-B14F-4D97-AF65-F5344CB8AC3E}">
        <p14:creationId xmlns:p14="http://schemas.microsoft.com/office/powerpoint/2010/main" val="1353821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Rectangle 4103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4106" name="Rectangle 72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cap="sq" cmpd="thinThick"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dirty="0" lang="en-US"/>
          </a:p>
        </p:txBody>
      </p:sp>
      <p:cxnSp>
        <p:nvCxnSpPr>
          <p:cNvPr id="4107" name="Straight Connector 73"/>
          <p:cNvCxnSpPr>
            <a:cxnSpLocks noAdjustHandles="1" noChangeArrowheads="1" noChangeAspect="1" noChangeShapeType="1" noEditPoints="1" noGrp="1" noMove="1" noResize="1" noRot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https://scontent-dft4-2.xx.fbcdn.net/v/t34.0-12/16651817_793586280779220_1543237384_n.jpg?oh=ffee144a0a259d3742258847367781f1&amp;oe=589CD7B1" id="4098" name="Picture 2"/>
          <p:cNvPicPr>
            <a:picLocks noChangeArrowheads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635" y="3629363"/>
            <a:ext cx="4160452" cy="278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805" y="591639"/>
            <a:ext cx="4308687" cy="2423636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789" y="681082"/>
            <a:ext cx="2775313" cy="2206373"/>
          </a:xfrm>
          <a:prstGeom prst="rect">
            <a:avLst/>
          </a:prstGeom>
        </p:spPr>
      </p:pic>
      <p:pic>
        <p:nvPicPr>
          <p:cNvPr descr="https://scontent-lax3-2.xx.fbcdn.net/v/t34.0-12/16652045_793588687445646_1833471248_n.png?oh=4e202b1812843c2e0a2e92cdd7d66060&amp;oe=589BBA4A" id="4102" name="Picture 6"/>
          <p:cNvPicPr>
            <a:picLocks noChangeArrowheads="1"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635" y="421698"/>
            <a:ext cx="4160452" cy="276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ítulo 1"/>
          <p:cNvSpPr txBox="1">
            <a:spLocks/>
          </p:cNvSpPr>
          <p:nvPr/>
        </p:nvSpPr>
        <p:spPr>
          <a:xfrm>
            <a:off x="6412229" y="4366951"/>
            <a:ext cx="3852916" cy="844157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97500"/>
          </a:bodyPr>
          <a:lstStyle>
            <a:lvl1pPr algn="l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Experiencias</a:t>
            </a:r>
          </a:p>
        </p:txBody>
      </p:sp>
    </p:spTree>
    <p:extLst>
      <p:ext uri="{BB962C8B-B14F-4D97-AF65-F5344CB8AC3E}">
        <p14:creationId xmlns:p14="http://schemas.microsoft.com/office/powerpoint/2010/main" val="69058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85804"/>
            <a:ext cx="5533524" cy="3510776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sp>
        <p:nvSpPr>
          <p:cNvPr id="75" name="Rectangle 74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6188" y="485805"/>
            <a:ext cx="5511179" cy="5888484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pic>
        <p:nvPicPr>
          <p:cNvPr descr="https://scontent-lax3-2.xx.fbcdn.net/v/t34.0-12/16559334_793589630778885_1635391821_n.png?oh=ce9e9a281cb6662f2010e2bc14ac0232&amp;oe=589BB229" id="5126" name="Picture 6"/>
          <p:cNvPicPr>
            <a:picLocks noChangeArrowheads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286" y="943138"/>
            <a:ext cx="5192217" cy="2596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descr="Resultado de imagen para microsoft" id="5122" name="Picture 2"/>
          <p:cNvPicPr>
            <a:picLocks noChangeArrowheads="1"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177" y="851446"/>
            <a:ext cx="5157201" cy="515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Rectangle 75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157449"/>
            <a:ext cx="3122867" cy="2216840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pic>
        <p:nvPicPr>
          <p:cNvPr descr="https://scontent-lax3-2.xx.fbcdn.net/v/t34.0-12/16652389_793589677445547_820164924_n.png?oh=fdd05231678d9a1d6f40ea43406d714a&amp;oe=589CDCD1" id="5128" name="Picture 8"/>
          <p:cNvPicPr>
            <a:picLocks noChangeArrowheads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867" y="4536235"/>
            <a:ext cx="2756396" cy="145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/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60883" y="4132885"/>
            <a:ext cx="2288736" cy="22745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6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47445" y="2729039"/>
            <a:ext cx="9144000" cy="2082112"/>
          </a:xfrm>
          <a:prstGeom prst="rect">
            <a:avLst/>
          </a:prstGeom>
        </p:spPr>
        <p:txBody>
          <a:bodyPr anchor="t" bIns="45720" lIns="91440" numCol="1" rIns="91440" rtlCol="0" tIns="45720" vert="horz">
            <a:normAutofit fontScale="97500"/>
          </a:bodyPr>
          <a:lstStyle>
            <a:lvl1pPr algn="ctr" defTabSz="914400" eaLnBrk="1" hangingPunct="1" latinLnBrk="0" rtl="0">
              <a:lnSpc>
                <a:spcPct val="90000"/>
              </a:lnSpc>
              <a:spcBef>
                <a:spcPct val="0"/>
              </a:spcBef>
              <a:buNone/>
              <a:defRPr kern="1200" sz="6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altLang="es-MX" dirty="0" lang="es-MX" sz="5400">
                <a:solidFill>
                  <a:schemeClr val="accent1">
                    <a:lumMod val="20000"/>
                    <a:lumOff val="80000"/>
                  </a:schemeClr>
                </a:solidFill>
                <a:latin charset="0" panose="020E0602020502020306" pitchFamily="34" typeface="Berlin Sans FB"/>
                <a:cs charset="0" panose="020B0502040204020203" pitchFamily="34" typeface="Segoe UI"/>
              </a:rPr>
              <a:t>¿Quién puede participar?</a:t>
            </a:r>
          </a:p>
        </p:txBody>
      </p:sp>
    </p:spTree>
    <p:extLst>
      <p:ext uri="{BB962C8B-B14F-4D97-AF65-F5344CB8AC3E}">
        <p14:creationId xmlns:p14="http://schemas.microsoft.com/office/powerpoint/2010/main" val="16572526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 amarillo">
      <a:dk1>
        <a:sysClr lastClr="000000" val="windowText"/>
      </a:dk1>
      <a:lt1>
        <a:sysClr lastClr="FFFFFF" val="window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panose="020F0302020204030204"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Words>133</Words>
  <Paragraphs>40</Paragraphs>
  <Slides>12</Slides>
  <Notes>4</Notes>
  <TotalTime>116</TotalTime>
  <HiddenSlides>0</HiddenSlides>
  <MMClips>0</MMClips>
  <ScaleCrop>false</ScaleCrop>
  <HeadingPairs>
    <vt:vector baseType="variant" size="6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baseType="lpstr" size="18">
      <vt:lpstr>Arial</vt:lpstr>
      <vt:lpstr>Berlin Sans FB</vt:lpstr>
      <vt:lpstr>Calibri</vt:lpstr>
      <vt:lpstr>Calibri Light</vt:lpstr>
      <vt:lpstr>Segoe UI</vt:lpstr>
      <vt:lpstr>Tema de Office</vt:lpstr>
      <vt:lpstr>Grupo de Algoritmia Avanzada y Programación Competitiva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lication>Microsoft Office PowerPoint</Application>
  <AppVersion>16.0000</AppVersion>
  <PresentationFormat>Panorámica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2017-02-07T18:37:54Z</dcterms:created>
  <dc:creator>Saraí Ramírez</dc:creator>
  <cp:lastModifiedBy>Saraí Ramírez</cp:lastModifiedBy>
  <dcterms:modified xsi:type="dcterms:W3CDTF">2017-02-07T20:34:39Z</dcterms:modified>
  <cp:revision>13</cp:revision>
  <dc:title>Grupo de Algoritmia Avanzada y Programación Competit</dc:title>
</cp:coreProperties>
</file>

<file path=docProps/thumbnail.jpeg>
</file>